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5" r:id="rId2"/>
    <p:sldId id="276" r:id="rId3"/>
    <p:sldId id="277" r:id="rId4"/>
    <p:sldId id="281" r:id="rId5"/>
    <p:sldId id="278" r:id="rId6"/>
    <p:sldId id="261" r:id="rId7"/>
    <p:sldId id="262" r:id="rId8"/>
    <p:sldId id="280" r:id="rId9"/>
    <p:sldId id="259" r:id="rId10"/>
    <p:sldId id="260" r:id="rId11"/>
    <p:sldId id="282" r:id="rId12"/>
    <p:sldId id="257" r:id="rId13"/>
    <p:sldId id="258" r:id="rId14"/>
    <p:sldId id="263"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94666"/>
  </p:normalViewPr>
  <p:slideViewPr>
    <p:cSldViewPr snapToGrid="0">
      <p:cViewPr varScale="1">
        <p:scale>
          <a:sx n="102" d="100"/>
          <a:sy n="102"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1741E-0F61-D74F-8E72-794C61A5C18E}" type="datetimeFigureOut">
              <a:rPr lang="en-GB" smtClean="0"/>
              <a:t>05/09/2023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A22E1-2A2F-C34C-85E4-05DC4D925C86}" type="slidenum">
              <a:rPr lang="en-GB" smtClean="0"/>
              <a:t>‹#›</a:t>
            </a:fld>
            <a:endParaRPr lang="en-GB"/>
          </a:p>
        </p:txBody>
      </p:sp>
    </p:spTree>
    <p:extLst>
      <p:ext uri="{BB962C8B-B14F-4D97-AF65-F5344CB8AC3E}">
        <p14:creationId xmlns:p14="http://schemas.microsoft.com/office/powerpoint/2010/main" val="401175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F24CAC-BB67-554B-9042-A8ED7BF2CCE5}" type="slidenum">
              <a:rPr lang="en-GB" smtClean="0"/>
              <a:t>1</a:t>
            </a:fld>
            <a:endParaRPr lang="en-GB"/>
          </a:p>
        </p:txBody>
      </p:sp>
    </p:spTree>
    <p:extLst>
      <p:ext uri="{BB962C8B-B14F-4D97-AF65-F5344CB8AC3E}">
        <p14:creationId xmlns:p14="http://schemas.microsoft.com/office/powerpoint/2010/main" val="300329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C186-CD45-7E07-3900-DF5501D3C39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DE1F7D5-E254-CE23-09A2-0114F6D5FE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3D9D073-B5F8-04BB-AAA4-AD30C4935ADC}"/>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E933CC71-86CA-A4F0-91CB-6F5086F6C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50E9E-EAA2-A421-040F-CF8AACEAA6B3}"/>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336221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F111-01B5-D5C9-E321-F0B07B33A2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C6495E-3CF6-07F6-7EBF-0A6938D2A1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3471A7-80C2-914C-4F32-4DFFA7DD6E58}"/>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D777ACE7-9633-BF9D-E7FA-8AA9085BA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EBA1A-3057-FA0E-530D-7BD7D0898D61}"/>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3544707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2B957-845B-7960-BBA5-601E6585A7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0CCECB-3F04-22A8-29B8-35459EC69D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52C511-787A-6B98-3E5A-A41F8956C44C}"/>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715A80A4-9A7A-3254-5058-411340F23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43245-1030-E213-9BAC-1DE773DD7FFA}"/>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427016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7AE2-4D97-5FB1-DC6F-F75813701F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45D7ED-21E6-7DCE-1A28-613A6158F9D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AD9440A-3BB2-6398-7484-897FA07A7CA7}"/>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F226E559-97B1-BE0F-8F67-2F22EFF54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7508F-3459-DDD5-42A3-2CB4E5353CA0}"/>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427170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7C36-6A52-0669-5418-60ACEAFB43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56948F-9B62-4E89-2134-C2E8EFC7A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2D179A-BA4A-9DA2-27E3-FC9F3F3FDC71}"/>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5D58681B-26B9-5EAD-9DEA-D1E46F728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E8B1B-E470-18BD-F715-00A9C864EB69}"/>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310520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FD2F-94F9-5A53-8DE9-182F5283588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915955-38DC-FDBF-82A3-DA5E4EFC0D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FDA45E-18BF-4D44-EAB7-9F4F8D101D2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09E7F4-8852-3049-9632-293CC7430962}"/>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6" name="Footer Placeholder 5">
            <a:extLst>
              <a:ext uri="{FF2B5EF4-FFF2-40B4-BE49-F238E27FC236}">
                <a16:creationId xmlns:a16="http://schemas.microsoft.com/office/drawing/2014/main" id="{3E098133-0F3E-0512-B584-08F96DBB41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4861A-F538-555B-83F3-12E178410D91}"/>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202482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E83E-66B4-3AE9-1B2A-99E6DADAD5C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992D9D-1C93-DC29-5D18-8EF37C147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B81864-7890-E7D5-A749-28E174CD82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717AF30-94C8-B2AF-653C-2DA89F4A4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E32221-57D1-17B9-19BA-92C3AE8FCB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4CBFC7E-134C-45F3-3049-FFAD185AD1DD}"/>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8" name="Footer Placeholder 7">
            <a:extLst>
              <a:ext uri="{FF2B5EF4-FFF2-40B4-BE49-F238E27FC236}">
                <a16:creationId xmlns:a16="http://schemas.microsoft.com/office/drawing/2014/main" id="{8857438C-1251-43D9-6971-DA66B73D21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65470B-D7B3-43C3-6E01-9A6227A4A5AD}"/>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68454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026C-A952-A7FB-25A9-CEAACADFF86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C23CD90-13C9-7231-96B8-70B0C5DF8511}"/>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4" name="Footer Placeholder 3">
            <a:extLst>
              <a:ext uri="{FF2B5EF4-FFF2-40B4-BE49-F238E27FC236}">
                <a16:creationId xmlns:a16="http://schemas.microsoft.com/office/drawing/2014/main" id="{2F708AC8-7F81-59B8-922A-B808B52CE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AC84BB-6415-2C68-F2D1-C92E513954C6}"/>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301418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54C9F-BCE6-8378-E5B9-3BFF3B263D89}"/>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3" name="Footer Placeholder 2">
            <a:extLst>
              <a:ext uri="{FF2B5EF4-FFF2-40B4-BE49-F238E27FC236}">
                <a16:creationId xmlns:a16="http://schemas.microsoft.com/office/drawing/2014/main" id="{DB406A9F-38F7-ACC9-61E3-D2C45E6A8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832284-8550-9C8E-E110-63095354A0D7}"/>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22881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2955-44E3-5BE5-DA81-5883FD3CC0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0A00CA8-5082-8A3F-4676-80AF117F2F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0059E0D-1116-996E-2A88-1F90A5407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B5618F-B8FB-49FA-BFE2-39F5E840FDAE}"/>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6" name="Footer Placeholder 5">
            <a:extLst>
              <a:ext uri="{FF2B5EF4-FFF2-40B4-BE49-F238E27FC236}">
                <a16:creationId xmlns:a16="http://schemas.microsoft.com/office/drawing/2014/main" id="{FF107652-E1EF-25CB-C2BE-E7378E082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C942E-D7B5-7F1E-5839-0CD9C00B5ED3}"/>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216882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E666-B521-0550-25C0-D33B32F8D6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687FDF8-07EC-5FCF-05F4-A7244A0ED4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756CB1-8F28-BFB0-AD54-0CD6A9970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B0D863-5E10-EE66-C1FC-0D37C5EB27F1}"/>
              </a:ext>
            </a:extLst>
          </p:cNvPr>
          <p:cNvSpPr>
            <a:spLocks noGrp="1"/>
          </p:cNvSpPr>
          <p:nvPr>
            <p:ph type="dt" sz="half" idx="10"/>
          </p:nvPr>
        </p:nvSpPr>
        <p:spPr/>
        <p:txBody>
          <a:bodyPr/>
          <a:lstStyle/>
          <a:p>
            <a:fld id="{A3059480-D57C-4D4F-956F-8140FEFA1D00}" type="datetimeFigureOut">
              <a:rPr lang="en-US" smtClean="0"/>
              <a:t>9/5/23</a:t>
            </a:fld>
            <a:endParaRPr lang="en-US"/>
          </a:p>
        </p:txBody>
      </p:sp>
      <p:sp>
        <p:nvSpPr>
          <p:cNvPr id="6" name="Footer Placeholder 5">
            <a:extLst>
              <a:ext uri="{FF2B5EF4-FFF2-40B4-BE49-F238E27FC236}">
                <a16:creationId xmlns:a16="http://schemas.microsoft.com/office/drawing/2014/main" id="{8DAB93C0-DC47-16B0-5982-99365DDFE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8A2E3-9340-1AB4-F696-F47E35B2C710}"/>
              </a:ext>
            </a:extLst>
          </p:cNvPr>
          <p:cNvSpPr>
            <a:spLocks noGrp="1"/>
          </p:cNvSpPr>
          <p:nvPr>
            <p:ph type="sldNum" sz="quarter" idx="12"/>
          </p:nvPr>
        </p:nvSpPr>
        <p:spPr/>
        <p:txBody>
          <a:bodyPr/>
          <a:lstStyle/>
          <a:p>
            <a:fld id="{4CAB2A1B-4EAE-F445-8FE4-B43D476871AD}" type="slidenum">
              <a:rPr lang="en-US" smtClean="0"/>
              <a:t>‹#›</a:t>
            </a:fld>
            <a:endParaRPr lang="en-US"/>
          </a:p>
        </p:txBody>
      </p:sp>
    </p:spTree>
    <p:extLst>
      <p:ext uri="{BB962C8B-B14F-4D97-AF65-F5344CB8AC3E}">
        <p14:creationId xmlns:p14="http://schemas.microsoft.com/office/powerpoint/2010/main" val="97193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96F8F-B7C8-848E-6F5F-0A1F115CB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D7A46F-A744-3B69-0C1D-7A1436BAD9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6FC0C0-0705-ECEA-80BE-7501E4976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59480-D57C-4D4F-956F-8140FEFA1D00}" type="datetimeFigureOut">
              <a:rPr lang="en-US" smtClean="0"/>
              <a:t>9/5/23</a:t>
            </a:fld>
            <a:endParaRPr lang="en-US"/>
          </a:p>
        </p:txBody>
      </p:sp>
      <p:sp>
        <p:nvSpPr>
          <p:cNvPr id="5" name="Footer Placeholder 4">
            <a:extLst>
              <a:ext uri="{FF2B5EF4-FFF2-40B4-BE49-F238E27FC236}">
                <a16:creationId xmlns:a16="http://schemas.microsoft.com/office/drawing/2014/main" id="{B91E3995-4053-063E-A150-261DEC493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EA175F-2F94-FAB4-C786-3594D8665A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B2A1B-4EAE-F445-8FE4-B43D476871AD}" type="slidenum">
              <a:rPr lang="en-US" smtClean="0"/>
              <a:t>‹#›</a:t>
            </a:fld>
            <a:endParaRPr lang="en-US"/>
          </a:p>
        </p:txBody>
      </p:sp>
    </p:spTree>
    <p:extLst>
      <p:ext uri="{BB962C8B-B14F-4D97-AF65-F5344CB8AC3E}">
        <p14:creationId xmlns:p14="http://schemas.microsoft.com/office/powerpoint/2010/main" val="1332318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831889" y="1134119"/>
            <a:ext cx="8528222" cy="2387600"/>
          </a:xfrm>
        </p:spPr>
        <p:txBody>
          <a:bodyPr>
            <a:normAutofit/>
          </a:bodyPr>
          <a:lstStyle/>
          <a:p>
            <a:r>
              <a:rPr lang="en-GB" sz="5400" dirty="0">
                <a:solidFill>
                  <a:srgbClr val="FF0000"/>
                </a:solidFill>
              </a:rPr>
              <a:t>Chapter 7:</a:t>
            </a:r>
            <a:br>
              <a:rPr lang="en-GB" sz="5400" dirty="0">
                <a:solidFill>
                  <a:srgbClr val="FF0000"/>
                </a:solidFill>
              </a:rPr>
            </a:br>
            <a:r>
              <a:rPr lang="en-GB" sz="5400" dirty="0">
                <a:solidFill>
                  <a:srgbClr val="FF0000"/>
                </a:solidFill>
              </a:rPr>
              <a:t> Distribution Derived From Normal Distribution</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634E034-BF8A-5F1A-FCE6-CDD89D4D3D92}"/>
              </a:ext>
            </a:extLst>
          </p:cNvPr>
          <p:cNvGrpSpPr/>
          <p:nvPr/>
        </p:nvGrpSpPr>
        <p:grpSpPr>
          <a:xfrm>
            <a:off x="1940354" y="1825024"/>
            <a:ext cx="8734683" cy="3213100"/>
            <a:chOff x="1940354" y="1825024"/>
            <a:chExt cx="8734683" cy="3213100"/>
          </a:xfrm>
        </p:grpSpPr>
        <p:pic>
          <p:nvPicPr>
            <p:cNvPr id="3" name="Picture 2" descr="Graphical user interface, text, application&#10;&#10;Description automatically generated">
              <a:extLst>
                <a:ext uri="{FF2B5EF4-FFF2-40B4-BE49-F238E27FC236}">
                  <a16:creationId xmlns:a16="http://schemas.microsoft.com/office/drawing/2014/main" id="{4F0927A8-2AB5-2A5F-8687-7C915FF66A23}"/>
                </a:ext>
              </a:extLst>
            </p:cNvPr>
            <p:cNvPicPr>
              <a:picLocks noChangeAspect="1"/>
            </p:cNvPicPr>
            <p:nvPr/>
          </p:nvPicPr>
          <p:blipFill>
            <a:blip r:embed="rId2"/>
            <a:stretch>
              <a:fillRect/>
            </a:stretch>
          </p:blipFill>
          <p:spPr>
            <a:xfrm>
              <a:off x="1940354" y="1866900"/>
              <a:ext cx="4851400" cy="3124200"/>
            </a:xfrm>
            <a:prstGeom prst="rect">
              <a:avLst/>
            </a:prstGeom>
          </p:spPr>
        </p:pic>
        <p:pic>
          <p:nvPicPr>
            <p:cNvPr id="5" name="Picture 4" descr="Application&#10;&#10;Description automatically generated with low confidence">
              <a:extLst>
                <a:ext uri="{FF2B5EF4-FFF2-40B4-BE49-F238E27FC236}">
                  <a16:creationId xmlns:a16="http://schemas.microsoft.com/office/drawing/2014/main" id="{84E076AA-80B5-EE06-160C-B5168D987A4B}"/>
                </a:ext>
              </a:extLst>
            </p:cNvPr>
            <p:cNvPicPr>
              <a:picLocks noChangeAspect="1"/>
            </p:cNvPicPr>
            <p:nvPr/>
          </p:nvPicPr>
          <p:blipFill>
            <a:blip r:embed="rId3"/>
            <a:stretch>
              <a:fillRect/>
            </a:stretch>
          </p:blipFill>
          <p:spPr>
            <a:xfrm>
              <a:off x="6953937" y="1825024"/>
              <a:ext cx="3721100" cy="3213100"/>
            </a:xfrm>
            <a:prstGeom prst="rect">
              <a:avLst/>
            </a:prstGeom>
            <a:ln>
              <a:solidFill>
                <a:schemeClr val="accent1"/>
              </a:solidFill>
            </a:ln>
          </p:spPr>
        </p:pic>
      </p:grpSp>
      <p:sp>
        <p:nvSpPr>
          <p:cNvPr id="2" name="TextBox 1">
            <a:extLst>
              <a:ext uri="{FF2B5EF4-FFF2-40B4-BE49-F238E27FC236}">
                <a16:creationId xmlns:a16="http://schemas.microsoft.com/office/drawing/2014/main" id="{FB68BC02-D730-63A5-7A10-E3CD7CC9247B}"/>
              </a:ext>
            </a:extLst>
          </p:cNvPr>
          <p:cNvSpPr txBox="1"/>
          <p:nvPr/>
        </p:nvSpPr>
        <p:spPr>
          <a:xfrm>
            <a:off x="916225" y="1101279"/>
            <a:ext cx="2644346" cy="369332"/>
          </a:xfrm>
          <a:prstGeom prst="rect">
            <a:avLst/>
          </a:prstGeom>
          <a:noFill/>
        </p:spPr>
        <p:txBody>
          <a:bodyPr wrap="square" rtlCol="0">
            <a:spAutoFit/>
          </a:bodyPr>
          <a:lstStyle/>
          <a:p>
            <a:r>
              <a:rPr lang="en-GB" dirty="0"/>
              <a:t>Using QDIST macro</a:t>
            </a:r>
          </a:p>
        </p:txBody>
      </p:sp>
    </p:spTree>
    <p:extLst>
      <p:ext uri="{BB962C8B-B14F-4D97-AF65-F5344CB8AC3E}">
        <p14:creationId xmlns:p14="http://schemas.microsoft.com/office/powerpoint/2010/main" val="232784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518B3-F182-AD97-CE70-3DCBE17B65BA}"/>
              </a:ext>
            </a:extLst>
          </p:cNvPr>
          <p:cNvSpPr>
            <a:spLocks noGrp="1"/>
          </p:cNvSpPr>
          <p:nvPr>
            <p:ph type="title"/>
          </p:nvPr>
        </p:nvSpPr>
        <p:spPr/>
        <p:txBody>
          <a:bodyPr/>
          <a:lstStyle/>
          <a:p>
            <a:r>
              <a:rPr lang="en-GB" dirty="0">
                <a:solidFill>
                  <a:srgbClr val="FF0000"/>
                </a:solidFill>
              </a:rPr>
              <a:t>F Distribution</a:t>
            </a:r>
          </a:p>
        </p:txBody>
      </p:sp>
      <p:sp>
        <p:nvSpPr>
          <p:cNvPr id="3" name="Content Placeholder 2">
            <a:extLst>
              <a:ext uri="{FF2B5EF4-FFF2-40B4-BE49-F238E27FC236}">
                <a16:creationId xmlns:a16="http://schemas.microsoft.com/office/drawing/2014/main" id="{921F9689-235B-0BAA-502E-45C2855EDA9E}"/>
              </a:ext>
            </a:extLst>
          </p:cNvPr>
          <p:cNvSpPr>
            <a:spLocks noGrp="1"/>
          </p:cNvSpPr>
          <p:nvPr>
            <p:ph idx="1"/>
          </p:nvPr>
        </p:nvSpPr>
        <p:spPr/>
        <p:txBody>
          <a:bodyPr/>
          <a:lstStyle/>
          <a:p>
            <a:r>
              <a:rPr lang="en-GB" dirty="0"/>
              <a:t>The F</a:t>
            </a:r>
            <a:r>
              <a:rPr lang="en-GB" b="0" i="0" u="none" strike="noStrike" dirty="0">
                <a:solidFill>
                  <a:srgbClr val="000000"/>
                </a:solidFill>
                <a:effectLst/>
                <a:latin typeface="Source Sans Pro" panose="020B0503030403020204" pitchFamily="34" charset="0"/>
              </a:rPr>
              <a:t> distribution appears later when you learn crosstabs and ANOVA. The shape of the distribution is determined by two degrees of freedom. </a:t>
            </a:r>
          </a:p>
          <a:p>
            <a:r>
              <a:rPr lang="en-GB" b="0" i="0" u="none" strike="noStrike" dirty="0">
                <a:solidFill>
                  <a:srgbClr val="000000"/>
                </a:solidFill>
                <a:effectLst/>
                <a:latin typeface="Source Sans Pro" panose="020B0503030403020204" pitchFamily="34" charset="0"/>
              </a:rPr>
              <a:t>The F distribution is denoted by F(df1,df2) where df1 and df2 are the first and the second degrees of freedom. </a:t>
            </a:r>
          </a:p>
          <a:p>
            <a:r>
              <a:rPr lang="en-GB" b="0" i="0" u="none" strike="noStrike" dirty="0">
                <a:solidFill>
                  <a:srgbClr val="000000"/>
                </a:solidFill>
                <a:effectLst/>
                <a:latin typeface="Source Sans Pro" panose="020B0503030403020204" pitchFamily="34" charset="0"/>
              </a:rPr>
              <a:t>Theoretically, F distribution is constructed from two Chi-squared distributions. </a:t>
            </a:r>
            <a:endParaRPr lang="en-GB" dirty="0"/>
          </a:p>
        </p:txBody>
      </p:sp>
    </p:spTree>
    <p:extLst>
      <p:ext uri="{BB962C8B-B14F-4D97-AF65-F5344CB8AC3E}">
        <p14:creationId xmlns:p14="http://schemas.microsoft.com/office/powerpoint/2010/main" val="123458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796AB61-CA37-DAD9-8E9E-71EE32522A24}"/>
              </a:ext>
            </a:extLst>
          </p:cNvPr>
          <p:cNvGrpSpPr/>
          <p:nvPr/>
        </p:nvGrpSpPr>
        <p:grpSpPr>
          <a:xfrm>
            <a:off x="1604147" y="2373703"/>
            <a:ext cx="8983705" cy="3924300"/>
            <a:chOff x="1656492" y="1355640"/>
            <a:chExt cx="8983705" cy="3924300"/>
          </a:xfrm>
        </p:grpSpPr>
        <p:pic>
          <p:nvPicPr>
            <p:cNvPr id="6" name="Picture 5" descr="Graphical user interface, text, application&#10;&#10;Description automatically generated">
              <a:extLst>
                <a:ext uri="{FF2B5EF4-FFF2-40B4-BE49-F238E27FC236}">
                  <a16:creationId xmlns:a16="http://schemas.microsoft.com/office/drawing/2014/main" id="{8D759A96-1769-9723-B6FF-1E7F4A7D8378}"/>
                </a:ext>
              </a:extLst>
            </p:cNvPr>
            <p:cNvPicPr>
              <a:picLocks noChangeAspect="1"/>
            </p:cNvPicPr>
            <p:nvPr/>
          </p:nvPicPr>
          <p:blipFill>
            <a:blip r:embed="rId2"/>
            <a:stretch>
              <a:fillRect/>
            </a:stretch>
          </p:blipFill>
          <p:spPr>
            <a:xfrm>
              <a:off x="1656492" y="1457240"/>
              <a:ext cx="4826000" cy="3721100"/>
            </a:xfrm>
            <a:prstGeom prst="rect">
              <a:avLst/>
            </a:prstGeom>
          </p:spPr>
        </p:pic>
        <p:pic>
          <p:nvPicPr>
            <p:cNvPr id="8" name="Picture 7" descr="Table&#10;&#10;Description automatically generated">
              <a:extLst>
                <a:ext uri="{FF2B5EF4-FFF2-40B4-BE49-F238E27FC236}">
                  <a16:creationId xmlns:a16="http://schemas.microsoft.com/office/drawing/2014/main" id="{8F260D2A-F420-72E0-FE9D-703BC431FDB5}"/>
                </a:ext>
              </a:extLst>
            </p:cNvPr>
            <p:cNvPicPr>
              <a:picLocks noChangeAspect="1"/>
            </p:cNvPicPr>
            <p:nvPr/>
          </p:nvPicPr>
          <p:blipFill>
            <a:blip r:embed="rId3"/>
            <a:stretch>
              <a:fillRect/>
            </a:stretch>
          </p:blipFill>
          <p:spPr>
            <a:xfrm>
              <a:off x="6766697" y="1355640"/>
              <a:ext cx="3873500" cy="3924300"/>
            </a:xfrm>
            <a:prstGeom prst="rect">
              <a:avLst/>
            </a:prstGeom>
            <a:ln>
              <a:solidFill>
                <a:schemeClr val="accent1"/>
              </a:solidFill>
            </a:ln>
          </p:spPr>
        </p:pic>
      </p:grpSp>
      <p:sp>
        <p:nvSpPr>
          <p:cNvPr id="3" name="Title 2">
            <a:extLst>
              <a:ext uri="{FF2B5EF4-FFF2-40B4-BE49-F238E27FC236}">
                <a16:creationId xmlns:a16="http://schemas.microsoft.com/office/drawing/2014/main" id="{FE0C752C-FAFD-AA7C-B320-3C61642D9C73}"/>
              </a:ext>
            </a:extLst>
          </p:cNvPr>
          <p:cNvSpPr>
            <a:spLocks noGrp="1"/>
          </p:cNvSpPr>
          <p:nvPr>
            <p:ph type="title"/>
          </p:nvPr>
        </p:nvSpPr>
        <p:spPr/>
        <p:txBody>
          <a:bodyPr>
            <a:normAutofit/>
          </a:bodyPr>
          <a:lstStyle/>
          <a:p>
            <a:r>
              <a:rPr lang="en-GB" sz="4000" i="0" u="none" strike="noStrike" dirty="0">
                <a:solidFill>
                  <a:srgbClr val="FF0000"/>
                </a:solidFill>
                <a:effectLst/>
                <a:latin typeface="Source Sans Pro" panose="020B0503030403020204" pitchFamily="34" charset="0"/>
              </a:rPr>
              <a:t> Finding An Area Under The F Distribution Curve</a:t>
            </a:r>
            <a:endParaRPr lang="en-GB" sz="4000" dirty="0">
              <a:solidFill>
                <a:srgbClr val="FF0000"/>
              </a:solidFill>
            </a:endParaRPr>
          </a:p>
        </p:txBody>
      </p:sp>
      <p:sp>
        <p:nvSpPr>
          <p:cNvPr id="4" name="TextBox 3">
            <a:extLst>
              <a:ext uri="{FF2B5EF4-FFF2-40B4-BE49-F238E27FC236}">
                <a16:creationId xmlns:a16="http://schemas.microsoft.com/office/drawing/2014/main" id="{81931339-7206-0DCD-B199-47DA3BDCB4A3}"/>
              </a:ext>
            </a:extLst>
          </p:cNvPr>
          <p:cNvSpPr txBox="1"/>
          <p:nvPr/>
        </p:nvSpPr>
        <p:spPr>
          <a:xfrm>
            <a:off x="961196" y="1506022"/>
            <a:ext cx="2644346" cy="369332"/>
          </a:xfrm>
          <a:prstGeom prst="rect">
            <a:avLst/>
          </a:prstGeom>
          <a:noFill/>
        </p:spPr>
        <p:txBody>
          <a:bodyPr wrap="square" rtlCol="0">
            <a:spAutoFit/>
          </a:bodyPr>
          <a:lstStyle/>
          <a:p>
            <a:r>
              <a:rPr lang="en-GB" dirty="0"/>
              <a:t>Using FDIST macro</a:t>
            </a:r>
          </a:p>
        </p:txBody>
      </p:sp>
    </p:spTree>
    <p:extLst>
      <p:ext uri="{BB962C8B-B14F-4D97-AF65-F5344CB8AC3E}">
        <p14:creationId xmlns:p14="http://schemas.microsoft.com/office/powerpoint/2010/main" val="203857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30DAB5F-2308-7523-5837-3B941E4D7783}"/>
              </a:ext>
            </a:extLst>
          </p:cNvPr>
          <p:cNvPicPr>
            <a:picLocks noChangeAspect="1"/>
          </p:cNvPicPr>
          <p:nvPr/>
        </p:nvPicPr>
        <p:blipFill>
          <a:blip r:embed="rId2"/>
          <a:stretch>
            <a:fillRect/>
          </a:stretch>
        </p:blipFill>
        <p:spPr>
          <a:xfrm>
            <a:off x="1857432" y="1870544"/>
            <a:ext cx="4864100" cy="3746500"/>
          </a:xfrm>
          <a:prstGeom prst="rect">
            <a:avLst/>
          </a:prstGeom>
        </p:spPr>
      </p:pic>
      <p:pic>
        <p:nvPicPr>
          <p:cNvPr id="7" name="Picture 6" descr="Table&#10;&#10;Description automatically generated with low confidence">
            <a:extLst>
              <a:ext uri="{FF2B5EF4-FFF2-40B4-BE49-F238E27FC236}">
                <a16:creationId xmlns:a16="http://schemas.microsoft.com/office/drawing/2014/main" id="{95A664D8-2CE1-E521-BB0D-9409E4A3222C}"/>
              </a:ext>
            </a:extLst>
          </p:cNvPr>
          <p:cNvPicPr>
            <a:picLocks noChangeAspect="1"/>
          </p:cNvPicPr>
          <p:nvPr/>
        </p:nvPicPr>
        <p:blipFill>
          <a:blip r:embed="rId3"/>
          <a:stretch>
            <a:fillRect/>
          </a:stretch>
        </p:blipFill>
        <p:spPr>
          <a:xfrm>
            <a:off x="7130014" y="1800694"/>
            <a:ext cx="3822700" cy="3886200"/>
          </a:xfrm>
          <a:prstGeom prst="rect">
            <a:avLst/>
          </a:prstGeom>
          <a:noFill/>
          <a:ln>
            <a:solidFill>
              <a:schemeClr val="accent1"/>
            </a:solidFill>
          </a:ln>
        </p:spPr>
      </p:pic>
      <p:sp>
        <p:nvSpPr>
          <p:cNvPr id="2" name="TextBox 1">
            <a:extLst>
              <a:ext uri="{FF2B5EF4-FFF2-40B4-BE49-F238E27FC236}">
                <a16:creationId xmlns:a16="http://schemas.microsoft.com/office/drawing/2014/main" id="{0E04FD15-B5B5-D6EF-B41C-FDD86F072FC9}"/>
              </a:ext>
            </a:extLst>
          </p:cNvPr>
          <p:cNvSpPr txBox="1"/>
          <p:nvPr/>
        </p:nvSpPr>
        <p:spPr>
          <a:xfrm>
            <a:off x="901235" y="883388"/>
            <a:ext cx="2644346" cy="369332"/>
          </a:xfrm>
          <a:prstGeom prst="rect">
            <a:avLst/>
          </a:prstGeom>
          <a:noFill/>
        </p:spPr>
        <p:txBody>
          <a:bodyPr wrap="square" rtlCol="0">
            <a:spAutoFit/>
          </a:bodyPr>
          <a:lstStyle/>
          <a:p>
            <a:r>
              <a:rPr lang="en-GB" dirty="0"/>
              <a:t>Using QFDIST macro</a:t>
            </a:r>
          </a:p>
        </p:txBody>
      </p:sp>
    </p:spTree>
    <p:extLst>
      <p:ext uri="{BB962C8B-B14F-4D97-AF65-F5344CB8AC3E}">
        <p14:creationId xmlns:p14="http://schemas.microsoft.com/office/powerpoint/2010/main" val="356239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738F17-2668-1610-8ECC-3BB4813AC028}"/>
              </a:ext>
            </a:extLst>
          </p:cNvPr>
          <p:cNvGrpSpPr/>
          <p:nvPr/>
        </p:nvGrpSpPr>
        <p:grpSpPr>
          <a:xfrm>
            <a:off x="923272" y="1922832"/>
            <a:ext cx="10345456" cy="3187700"/>
            <a:chOff x="923272" y="1922832"/>
            <a:chExt cx="10345456" cy="3187700"/>
          </a:xfrm>
        </p:grpSpPr>
        <p:pic>
          <p:nvPicPr>
            <p:cNvPr id="8" name="Picture 7">
              <a:extLst>
                <a:ext uri="{FF2B5EF4-FFF2-40B4-BE49-F238E27FC236}">
                  <a16:creationId xmlns:a16="http://schemas.microsoft.com/office/drawing/2014/main" id="{7EA06421-5590-2D5B-E6C7-E4C2E694153C}"/>
                </a:ext>
              </a:extLst>
            </p:cNvPr>
            <p:cNvPicPr>
              <a:picLocks noChangeAspect="1"/>
            </p:cNvPicPr>
            <p:nvPr/>
          </p:nvPicPr>
          <p:blipFill>
            <a:blip r:embed="rId2"/>
            <a:stretch>
              <a:fillRect/>
            </a:stretch>
          </p:blipFill>
          <p:spPr>
            <a:xfrm>
              <a:off x="923272" y="1922832"/>
              <a:ext cx="5410200" cy="3187700"/>
            </a:xfrm>
            <a:prstGeom prst="rect">
              <a:avLst/>
            </a:prstGeom>
          </p:spPr>
        </p:pic>
        <p:pic>
          <p:nvPicPr>
            <p:cNvPr id="9" name="Picture 8">
              <a:extLst>
                <a:ext uri="{FF2B5EF4-FFF2-40B4-BE49-F238E27FC236}">
                  <a16:creationId xmlns:a16="http://schemas.microsoft.com/office/drawing/2014/main" id="{3804E890-A19D-95C4-F526-D7410DDEF57A}"/>
                </a:ext>
              </a:extLst>
            </p:cNvPr>
            <p:cNvPicPr>
              <a:picLocks noChangeAspect="1"/>
            </p:cNvPicPr>
            <p:nvPr/>
          </p:nvPicPr>
          <p:blipFill>
            <a:blip r:embed="rId3"/>
            <a:stretch>
              <a:fillRect/>
            </a:stretch>
          </p:blipFill>
          <p:spPr>
            <a:xfrm>
              <a:off x="5858528" y="1922832"/>
              <a:ext cx="5410200" cy="3187700"/>
            </a:xfrm>
            <a:prstGeom prst="rect">
              <a:avLst/>
            </a:prstGeom>
          </p:spPr>
        </p:pic>
      </p:grpSp>
    </p:spTree>
    <p:extLst>
      <p:ext uri="{BB962C8B-B14F-4D97-AF65-F5344CB8AC3E}">
        <p14:creationId xmlns:p14="http://schemas.microsoft.com/office/powerpoint/2010/main" val="350571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2658-C08E-4400-2BF8-5A643A7F9D11}"/>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Seeing Is Believing</a:t>
            </a:r>
            <a:endParaRPr lang="en-GB" dirty="0">
              <a:solidFill>
                <a:srgbClr val="FF0000"/>
              </a:solidFill>
            </a:endParaRPr>
          </a:p>
        </p:txBody>
      </p:sp>
      <p:sp>
        <p:nvSpPr>
          <p:cNvPr id="4" name="TextBox 3">
            <a:extLst>
              <a:ext uri="{FF2B5EF4-FFF2-40B4-BE49-F238E27FC236}">
                <a16:creationId xmlns:a16="http://schemas.microsoft.com/office/drawing/2014/main" id="{91B781B5-229D-F57E-2DFD-C2F6DA8EEF71}"/>
              </a:ext>
            </a:extLst>
          </p:cNvPr>
          <p:cNvSpPr txBox="1"/>
          <p:nvPr/>
        </p:nvSpPr>
        <p:spPr>
          <a:xfrm>
            <a:off x="838200" y="1778512"/>
            <a:ext cx="6098058" cy="1754326"/>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We have learned that a Chi-squared distribution with n degrees of freedom can be constructed by taking the sum of squares of the standard normal distribution. We could use </a:t>
            </a:r>
            <a:r>
              <a:rPr lang="en-GB" b="0" i="1" u="none" strike="noStrike" dirty="0">
                <a:solidFill>
                  <a:srgbClr val="000000"/>
                </a:solidFill>
                <a:effectLst/>
                <a:latin typeface="Source Sans Pro" panose="020B0503030403020204" pitchFamily="34" charset="0"/>
              </a:rPr>
              <a:t>simulation</a:t>
            </a:r>
            <a:r>
              <a:rPr lang="en-GB" b="0" i="0" u="none" strike="noStrike" dirty="0">
                <a:solidFill>
                  <a:srgbClr val="000000"/>
                </a:solidFill>
                <a:effectLst/>
                <a:latin typeface="Source Sans Pro" panose="020B0503030403020204" pitchFamily="34" charset="0"/>
              </a:rPr>
              <a:t> to prove this.</a:t>
            </a:r>
          </a:p>
          <a:p>
            <a:endParaRPr lang="en-GB" dirty="0">
              <a:solidFill>
                <a:srgbClr val="000000"/>
              </a:solidFill>
              <a:latin typeface="Source Sans Pro" panose="020B0503030403020204" pitchFamily="34" charset="0"/>
            </a:endParaRPr>
          </a:p>
          <a:p>
            <a:r>
              <a:rPr lang="en-GB" dirty="0">
                <a:solidFill>
                  <a:srgbClr val="000000"/>
                </a:solidFill>
                <a:latin typeface="Source Sans Pro" panose="020B0503030403020204" pitchFamily="34" charset="0"/>
              </a:rPr>
              <a:t>See the R and SPSS code in the book</a:t>
            </a:r>
            <a:endParaRPr lang="en-GB" dirty="0"/>
          </a:p>
        </p:txBody>
      </p:sp>
      <p:pic>
        <p:nvPicPr>
          <p:cNvPr id="2050" name="Picture 2">
            <a:extLst>
              <a:ext uri="{FF2B5EF4-FFF2-40B4-BE49-F238E27FC236}">
                <a16:creationId xmlns:a16="http://schemas.microsoft.com/office/drawing/2014/main" id="{3F64804B-84C0-B16A-7B7F-93C975D48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52829"/>
            <a:ext cx="5235199" cy="374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2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4956-9694-EF70-3362-CA322AB437BB}"/>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4D6AE6E2-1EE4-C1EF-D501-26DECCDAA48D}"/>
              </a:ext>
            </a:extLst>
          </p:cNvPr>
          <p:cNvSpPr>
            <a:spLocks noGrp="1"/>
          </p:cNvSpPr>
          <p:nvPr>
            <p:ph idx="1"/>
          </p:nvPr>
        </p:nvSpPr>
        <p:spPr/>
        <p:txBody>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some distributions derived from normal distribution T, F, and Chi-squared distribution.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use SPSS macro and R to calculate areas under a non-normal distribution curve.</a:t>
            </a:r>
          </a:p>
          <a:p>
            <a:endParaRPr lang="en-GB" dirty="0"/>
          </a:p>
        </p:txBody>
      </p:sp>
    </p:spTree>
    <p:extLst>
      <p:ext uri="{BB962C8B-B14F-4D97-AF65-F5344CB8AC3E}">
        <p14:creationId xmlns:p14="http://schemas.microsoft.com/office/powerpoint/2010/main" val="343953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828D7-2B77-1925-3C76-1BAEE9720FA7}"/>
              </a:ext>
            </a:extLst>
          </p:cNvPr>
          <p:cNvSpPr>
            <a:spLocks noGrp="1"/>
          </p:cNvSpPr>
          <p:nvPr>
            <p:ph type="title"/>
          </p:nvPr>
        </p:nvSpPr>
        <p:spPr/>
        <p:txBody>
          <a:bodyPr/>
          <a:lstStyle/>
          <a:p>
            <a:r>
              <a:rPr lang="en-GB" dirty="0">
                <a:solidFill>
                  <a:srgbClr val="FF0000"/>
                </a:solidFill>
              </a:rPr>
              <a:t>Chi-Squared Distribution</a:t>
            </a:r>
          </a:p>
        </p:txBody>
      </p:sp>
      <p:sp>
        <p:nvSpPr>
          <p:cNvPr id="3" name="Content Placeholder 2">
            <a:extLst>
              <a:ext uri="{FF2B5EF4-FFF2-40B4-BE49-F238E27FC236}">
                <a16:creationId xmlns:a16="http://schemas.microsoft.com/office/drawing/2014/main" id="{A5F86A8C-6549-F6E1-4B2C-57922F2C3E17}"/>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Chi-squared distribution commonly represented by this Greek’s symbol 𝜒2 appears later when we discussed proportion test and Crosstabs.</a:t>
            </a:r>
          </a:p>
          <a:p>
            <a:r>
              <a:rPr lang="en-GB" b="0" i="0" u="none" strike="noStrike" dirty="0">
                <a:solidFill>
                  <a:srgbClr val="000000"/>
                </a:solidFill>
                <a:effectLst/>
                <a:latin typeface="Source Sans Pro" panose="020B0503030403020204" pitchFamily="34" charset="0"/>
              </a:rPr>
              <a:t>It is a continuous distribution. The shape of the distribution is determined by one parameter called its degrees of freedom (</a:t>
            </a:r>
            <a:r>
              <a:rPr lang="en-GB" b="0" i="0" u="none" strike="noStrike" dirty="0" err="1">
                <a:solidFill>
                  <a:srgbClr val="000000"/>
                </a:solidFill>
                <a:effectLst/>
                <a:latin typeface="Source Sans Pro" panose="020B0503030403020204" pitchFamily="34" charset="0"/>
              </a:rPr>
              <a:t>df</a:t>
            </a:r>
            <a:r>
              <a:rPr lang="en-GB" b="0" i="0" u="none" strike="noStrike" dirty="0">
                <a:solidFill>
                  <a:srgbClr val="000000"/>
                </a:solidFill>
                <a:effectLst/>
                <a:latin typeface="Source Sans Pro" panose="020B0503030403020204" pitchFamily="34" charset="0"/>
              </a:rPr>
              <a:t>).</a:t>
            </a:r>
          </a:p>
          <a:p>
            <a:r>
              <a:rPr lang="en-GB" b="0" i="0" u="none" strike="noStrike" dirty="0">
                <a:solidFill>
                  <a:srgbClr val="000000"/>
                </a:solidFill>
                <a:effectLst/>
                <a:latin typeface="Source Sans Pro" panose="020B0503030403020204" pitchFamily="34" charset="0"/>
              </a:rPr>
              <a:t>A Chi-squared distribution with n degrees of freedom can be constructed from n standard normal random variables</a:t>
            </a:r>
            <a:r>
              <a:rPr lang="en-GB" dirty="0">
                <a:solidFill>
                  <a:srgbClr val="000000"/>
                </a:solidFill>
                <a:latin typeface="Source Sans Pro" panose="020B0503030403020204" pitchFamily="34" charset="0"/>
              </a:rPr>
              <a:t>.</a:t>
            </a:r>
          </a:p>
          <a:p>
            <a:endParaRPr lang="en-GB" dirty="0">
              <a:solidFill>
                <a:srgbClr val="000000"/>
              </a:solidFill>
              <a:latin typeface="Source Sans Pro" panose="020B0503030403020204" pitchFamily="34" charset="0"/>
            </a:endParaRPr>
          </a:p>
          <a:p>
            <a:r>
              <a:rPr lang="en-GB" b="0" i="0" u="none" strike="noStrike" dirty="0">
                <a:solidFill>
                  <a:srgbClr val="000000"/>
                </a:solidFill>
                <a:effectLst/>
                <a:latin typeface="Source Sans Pro" panose="020B0503030403020204" pitchFamily="34" charset="0"/>
              </a:rPr>
              <a:t> then V follows a Chi-squared distribution with n degrees of freedom</a:t>
            </a:r>
            <a:endParaRPr lang="en-GB" dirty="0">
              <a:solidFill>
                <a:srgbClr val="000000"/>
              </a:solidFill>
              <a:latin typeface="Source Sans Pro" panose="020B0503030403020204" pitchFamily="34" charset="0"/>
            </a:endParaRPr>
          </a:p>
          <a:p>
            <a:endParaRPr lang="en-GB" dirty="0">
              <a:solidFill>
                <a:srgbClr val="000000"/>
              </a:solidFill>
              <a:latin typeface="Source Sans Pro" panose="020B0503030403020204" pitchFamily="34" charset="0"/>
            </a:endParaRPr>
          </a:p>
          <a:p>
            <a:endParaRPr lang="en-GB" dirty="0">
              <a:solidFill>
                <a:srgbClr val="000000"/>
              </a:solidFill>
              <a:latin typeface="Source Sans Pro" panose="020B0503030403020204" pitchFamily="34" charset="0"/>
            </a:endParaRPr>
          </a:p>
          <a:p>
            <a:endParaRPr lang="en-GB" dirty="0">
              <a:solidFill>
                <a:srgbClr val="000000"/>
              </a:solidFill>
              <a:latin typeface="Source Sans Pro" panose="020B0503030403020204" pitchFamily="34" charset="0"/>
            </a:endParaRPr>
          </a:p>
          <a:p>
            <a:endParaRPr lang="en-GB" dirty="0"/>
          </a:p>
        </p:txBody>
      </p:sp>
      <p:pic>
        <p:nvPicPr>
          <p:cNvPr id="4" name="Picture 3">
            <a:extLst>
              <a:ext uri="{FF2B5EF4-FFF2-40B4-BE49-F238E27FC236}">
                <a16:creationId xmlns:a16="http://schemas.microsoft.com/office/drawing/2014/main" id="{28D20A79-AA10-F086-BD92-3DA851CB4423}"/>
              </a:ext>
            </a:extLst>
          </p:cNvPr>
          <p:cNvPicPr>
            <a:picLocks noChangeAspect="1"/>
          </p:cNvPicPr>
          <p:nvPr/>
        </p:nvPicPr>
        <p:blipFill>
          <a:blip r:embed="rId2"/>
          <a:stretch>
            <a:fillRect/>
          </a:stretch>
        </p:blipFill>
        <p:spPr>
          <a:xfrm>
            <a:off x="1943787" y="4881262"/>
            <a:ext cx="2768600" cy="431800"/>
          </a:xfrm>
          <a:prstGeom prst="rect">
            <a:avLst/>
          </a:prstGeom>
        </p:spPr>
      </p:pic>
    </p:spTree>
    <p:extLst>
      <p:ext uri="{BB962C8B-B14F-4D97-AF65-F5344CB8AC3E}">
        <p14:creationId xmlns:p14="http://schemas.microsoft.com/office/powerpoint/2010/main" val="87488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10DB-FD31-1632-6E9C-83D2AC18C72D}"/>
              </a:ext>
            </a:extLst>
          </p:cNvPr>
          <p:cNvSpPr>
            <a:spLocks noGrp="1"/>
          </p:cNvSpPr>
          <p:nvPr>
            <p:ph type="title"/>
          </p:nvPr>
        </p:nvSpPr>
        <p:spPr/>
        <p:txBody>
          <a:bodyPr/>
          <a:lstStyle/>
          <a:p>
            <a:r>
              <a:rPr lang="en-GB" dirty="0">
                <a:solidFill>
                  <a:srgbClr val="FF0000"/>
                </a:solidFill>
              </a:rPr>
              <a:t>Degrees of Freedom</a:t>
            </a:r>
          </a:p>
        </p:txBody>
      </p:sp>
      <p:sp>
        <p:nvSpPr>
          <p:cNvPr id="3" name="Content Placeholder 2">
            <a:extLst>
              <a:ext uri="{FF2B5EF4-FFF2-40B4-BE49-F238E27FC236}">
                <a16:creationId xmlns:a16="http://schemas.microsoft.com/office/drawing/2014/main" id="{23565D21-0C7A-7010-A859-3937D4398A16}"/>
              </a:ext>
            </a:extLst>
          </p:cNvPr>
          <p:cNvSpPr>
            <a:spLocks noGrp="1"/>
          </p:cNvSpPr>
          <p:nvPr>
            <p:ph idx="1"/>
          </p:nvPr>
        </p:nvSpPr>
        <p:spPr/>
        <p:txBody>
          <a:bodyPr>
            <a:normAutofit lnSpcReduction="10000"/>
          </a:bodyPr>
          <a:lstStyle/>
          <a:p>
            <a:r>
              <a:rPr lang="en-GB" b="0" i="0" u="none" strike="noStrike" dirty="0">
                <a:solidFill>
                  <a:srgbClr val="000000"/>
                </a:solidFill>
                <a:effectLst/>
                <a:latin typeface="Source Sans Pro" panose="020B0503030403020204" pitchFamily="34" charset="0"/>
              </a:rPr>
              <a:t>The meaning of the degrees of freedom can be explained as follows: Suppose that I want you to mention 5 numbers that you like. However, the mean of the 5 numbers must be 10. While you can arbitrarily choose the first four numbers, the last number must be fixed to ensure that the mean score is 10. In this example, your degrees of freedom is 4 – you are losing one degree of freedom because the mean score is certain. If you were to mentioned 15 numbers with the mean score is kept at a certain value, then your degrees of freedom is 14. It is obvious that in these two illustrations, your degrees of freedom is equal to N−1, where N is the sample size. Hence, when sample size gets larger, the degrees of freedom also gets larger.</a:t>
            </a:r>
            <a:endParaRPr lang="en-GB" dirty="0"/>
          </a:p>
        </p:txBody>
      </p:sp>
    </p:spTree>
    <p:extLst>
      <p:ext uri="{BB962C8B-B14F-4D97-AF65-F5344CB8AC3E}">
        <p14:creationId xmlns:p14="http://schemas.microsoft.com/office/powerpoint/2010/main" val="351426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F26D8E-B92B-D356-5A84-1F3590CFE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346" y="1551361"/>
            <a:ext cx="6720016" cy="4800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D977AE-B4F0-6C1D-5CE3-32E4AD702909}"/>
              </a:ext>
            </a:extLst>
          </p:cNvPr>
          <p:cNvSpPr txBox="1"/>
          <p:nvPr/>
        </p:nvSpPr>
        <p:spPr>
          <a:xfrm flipH="1">
            <a:off x="1000897" y="691978"/>
            <a:ext cx="6363730" cy="369332"/>
          </a:xfrm>
          <a:prstGeom prst="rect">
            <a:avLst/>
          </a:prstGeom>
          <a:noFill/>
        </p:spPr>
        <p:txBody>
          <a:bodyPr wrap="square" rtlCol="0">
            <a:spAutoFit/>
          </a:bodyPr>
          <a:lstStyle/>
          <a:p>
            <a:r>
              <a:rPr lang="en-GB" dirty="0"/>
              <a:t>Chi-square distributions with various degrees of freedom</a:t>
            </a:r>
          </a:p>
        </p:txBody>
      </p:sp>
    </p:spTree>
    <p:extLst>
      <p:ext uri="{BB962C8B-B14F-4D97-AF65-F5344CB8AC3E}">
        <p14:creationId xmlns:p14="http://schemas.microsoft.com/office/powerpoint/2010/main" val="1853938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C0FE753-0E36-6206-57AE-233F18AFA60C}"/>
              </a:ext>
            </a:extLst>
          </p:cNvPr>
          <p:cNvGrpSpPr/>
          <p:nvPr/>
        </p:nvGrpSpPr>
        <p:grpSpPr>
          <a:xfrm>
            <a:off x="1033601" y="2904181"/>
            <a:ext cx="9231073" cy="3175000"/>
            <a:chOff x="1184515" y="1304152"/>
            <a:chExt cx="9231073" cy="3175000"/>
          </a:xfrm>
        </p:grpSpPr>
        <p:pic>
          <p:nvPicPr>
            <p:cNvPr id="2" name="Picture 1">
              <a:extLst>
                <a:ext uri="{FF2B5EF4-FFF2-40B4-BE49-F238E27FC236}">
                  <a16:creationId xmlns:a16="http://schemas.microsoft.com/office/drawing/2014/main" id="{541E92FD-97A3-457C-CA6E-9BD6B4BF4A9F}"/>
                </a:ext>
              </a:extLst>
            </p:cNvPr>
            <p:cNvPicPr>
              <a:picLocks noChangeAspect="1"/>
            </p:cNvPicPr>
            <p:nvPr/>
          </p:nvPicPr>
          <p:blipFill>
            <a:blip r:embed="rId2"/>
            <a:stretch>
              <a:fillRect/>
            </a:stretch>
          </p:blipFill>
          <p:spPr>
            <a:xfrm>
              <a:off x="1184515" y="1304152"/>
              <a:ext cx="5473700" cy="3175000"/>
            </a:xfrm>
            <a:prstGeom prst="rect">
              <a:avLst/>
            </a:prstGeom>
          </p:spPr>
        </p:pic>
        <p:pic>
          <p:nvPicPr>
            <p:cNvPr id="4" name="Picture 3">
              <a:extLst>
                <a:ext uri="{FF2B5EF4-FFF2-40B4-BE49-F238E27FC236}">
                  <a16:creationId xmlns:a16="http://schemas.microsoft.com/office/drawing/2014/main" id="{65D4B247-B995-80D6-2B5F-7F3811260D9D}"/>
                </a:ext>
              </a:extLst>
            </p:cNvPr>
            <p:cNvPicPr>
              <a:picLocks noChangeAspect="1"/>
            </p:cNvPicPr>
            <p:nvPr/>
          </p:nvPicPr>
          <p:blipFill>
            <a:blip r:embed="rId3"/>
            <a:stretch>
              <a:fillRect/>
            </a:stretch>
          </p:blipFill>
          <p:spPr>
            <a:xfrm>
              <a:off x="6834188" y="1361302"/>
              <a:ext cx="3581400" cy="3060700"/>
            </a:xfrm>
            <a:prstGeom prst="rect">
              <a:avLst/>
            </a:prstGeom>
            <a:ln>
              <a:solidFill>
                <a:schemeClr val="accent1"/>
              </a:solidFill>
            </a:ln>
          </p:spPr>
        </p:pic>
      </p:grpSp>
      <p:sp>
        <p:nvSpPr>
          <p:cNvPr id="3" name="Title 2">
            <a:extLst>
              <a:ext uri="{FF2B5EF4-FFF2-40B4-BE49-F238E27FC236}">
                <a16:creationId xmlns:a16="http://schemas.microsoft.com/office/drawing/2014/main" id="{B0FBF4F3-1546-4B1D-FC3A-03A4DA1CE487}"/>
              </a:ext>
            </a:extLst>
          </p:cNvPr>
          <p:cNvSpPr>
            <a:spLocks noGrp="1"/>
          </p:cNvSpPr>
          <p:nvPr>
            <p:ph type="title"/>
          </p:nvPr>
        </p:nvSpPr>
        <p:spPr/>
        <p:txBody>
          <a:bodyPr>
            <a:normAutofit/>
          </a:bodyPr>
          <a:lstStyle/>
          <a:p>
            <a:r>
              <a:rPr lang="en-GB" i="0" u="none" strike="noStrike" dirty="0">
                <a:solidFill>
                  <a:srgbClr val="FF0000"/>
                </a:solidFill>
                <a:effectLst/>
                <a:latin typeface="Source Sans Pro" panose="020B0503030403020204" pitchFamily="34" charset="0"/>
              </a:rPr>
              <a:t> Finding An Area Under The Chi-squared Distribution Curve</a:t>
            </a:r>
            <a:endParaRPr lang="en-GB" dirty="0">
              <a:solidFill>
                <a:srgbClr val="FF0000"/>
              </a:solidFill>
            </a:endParaRPr>
          </a:p>
        </p:txBody>
      </p:sp>
      <p:sp>
        <p:nvSpPr>
          <p:cNvPr id="5" name="TextBox 4">
            <a:extLst>
              <a:ext uri="{FF2B5EF4-FFF2-40B4-BE49-F238E27FC236}">
                <a16:creationId xmlns:a16="http://schemas.microsoft.com/office/drawing/2014/main" id="{83249AF4-CE74-D8B7-B6E4-F59EA0E7A3AE}"/>
              </a:ext>
            </a:extLst>
          </p:cNvPr>
          <p:cNvSpPr txBox="1"/>
          <p:nvPr/>
        </p:nvSpPr>
        <p:spPr>
          <a:xfrm>
            <a:off x="1186249" y="2137719"/>
            <a:ext cx="2644346" cy="369332"/>
          </a:xfrm>
          <a:prstGeom prst="rect">
            <a:avLst/>
          </a:prstGeom>
          <a:noFill/>
        </p:spPr>
        <p:txBody>
          <a:bodyPr wrap="square" rtlCol="0">
            <a:spAutoFit/>
          </a:bodyPr>
          <a:lstStyle/>
          <a:p>
            <a:r>
              <a:rPr lang="en-GB" dirty="0"/>
              <a:t>Using CHIDIST macro</a:t>
            </a:r>
          </a:p>
        </p:txBody>
      </p:sp>
    </p:spTree>
    <p:extLst>
      <p:ext uri="{BB962C8B-B14F-4D97-AF65-F5344CB8AC3E}">
        <p14:creationId xmlns:p14="http://schemas.microsoft.com/office/powerpoint/2010/main" val="72548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060088-F571-CFF9-54E2-174F1C1F7F95}"/>
              </a:ext>
            </a:extLst>
          </p:cNvPr>
          <p:cNvGrpSpPr/>
          <p:nvPr/>
        </p:nvGrpSpPr>
        <p:grpSpPr>
          <a:xfrm>
            <a:off x="1718102" y="2275488"/>
            <a:ext cx="8755796" cy="3263900"/>
            <a:chOff x="1930400" y="1497013"/>
            <a:chExt cx="8755796" cy="3263900"/>
          </a:xfrm>
        </p:grpSpPr>
        <p:pic>
          <p:nvPicPr>
            <p:cNvPr id="3" name="Picture 2">
              <a:extLst>
                <a:ext uri="{FF2B5EF4-FFF2-40B4-BE49-F238E27FC236}">
                  <a16:creationId xmlns:a16="http://schemas.microsoft.com/office/drawing/2014/main" id="{6C948824-A4E4-6185-5D88-3BD64F165749}"/>
                </a:ext>
              </a:extLst>
            </p:cNvPr>
            <p:cNvPicPr>
              <a:picLocks noChangeAspect="1"/>
            </p:cNvPicPr>
            <p:nvPr/>
          </p:nvPicPr>
          <p:blipFill>
            <a:blip r:embed="rId2"/>
            <a:stretch>
              <a:fillRect/>
            </a:stretch>
          </p:blipFill>
          <p:spPr>
            <a:xfrm>
              <a:off x="1930400" y="1497013"/>
              <a:ext cx="4787900" cy="3263900"/>
            </a:xfrm>
            <a:prstGeom prst="rect">
              <a:avLst/>
            </a:prstGeom>
          </p:spPr>
        </p:pic>
        <p:pic>
          <p:nvPicPr>
            <p:cNvPr id="4" name="Picture 3">
              <a:extLst>
                <a:ext uri="{FF2B5EF4-FFF2-40B4-BE49-F238E27FC236}">
                  <a16:creationId xmlns:a16="http://schemas.microsoft.com/office/drawing/2014/main" id="{6E378EFF-4947-F537-CD99-67ABD1826A84}"/>
                </a:ext>
              </a:extLst>
            </p:cNvPr>
            <p:cNvPicPr>
              <a:picLocks noChangeAspect="1"/>
            </p:cNvPicPr>
            <p:nvPr/>
          </p:nvPicPr>
          <p:blipFill>
            <a:blip r:embed="rId3"/>
            <a:stretch>
              <a:fillRect/>
            </a:stretch>
          </p:blipFill>
          <p:spPr>
            <a:xfrm>
              <a:off x="6832600" y="1497013"/>
              <a:ext cx="3853596" cy="3263900"/>
            </a:xfrm>
            <a:prstGeom prst="rect">
              <a:avLst/>
            </a:prstGeom>
          </p:spPr>
        </p:pic>
      </p:grpSp>
      <p:sp>
        <p:nvSpPr>
          <p:cNvPr id="2" name="TextBox 1">
            <a:extLst>
              <a:ext uri="{FF2B5EF4-FFF2-40B4-BE49-F238E27FC236}">
                <a16:creationId xmlns:a16="http://schemas.microsoft.com/office/drawing/2014/main" id="{96859ECF-3141-2EC9-5D4D-416A1C82586D}"/>
              </a:ext>
            </a:extLst>
          </p:cNvPr>
          <p:cNvSpPr txBox="1"/>
          <p:nvPr/>
        </p:nvSpPr>
        <p:spPr>
          <a:xfrm>
            <a:off x="976184" y="1223319"/>
            <a:ext cx="2644346" cy="369332"/>
          </a:xfrm>
          <a:prstGeom prst="rect">
            <a:avLst/>
          </a:prstGeom>
          <a:noFill/>
        </p:spPr>
        <p:txBody>
          <a:bodyPr wrap="square" rtlCol="0">
            <a:spAutoFit/>
          </a:bodyPr>
          <a:lstStyle/>
          <a:p>
            <a:r>
              <a:rPr lang="en-GB" dirty="0"/>
              <a:t>Using QCHIDIST macro</a:t>
            </a:r>
          </a:p>
        </p:txBody>
      </p:sp>
    </p:spTree>
    <p:extLst>
      <p:ext uri="{BB962C8B-B14F-4D97-AF65-F5344CB8AC3E}">
        <p14:creationId xmlns:p14="http://schemas.microsoft.com/office/powerpoint/2010/main" val="1593974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828D7-2B77-1925-3C76-1BAEE9720FA7}"/>
              </a:ext>
            </a:extLst>
          </p:cNvPr>
          <p:cNvSpPr>
            <a:spLocks noGrp="1"/>
          </p:cNvSpPr>
          <p:nvPr>
            <p:ph type="title"/>
          </p:nvPr>
        </p:nvSpPr>
        <p:spPr/>
        <p:txBody>
          <a:bodyPr/>
          <a:lstStyle/>
          <a:p>
            <a:r>
              <a:rPr lang="en-GB" dirty="0">
                <a:solidFill>
                  <a:srgbClr val="FF0000"/>
                </a:solidFill>
              </a:rPr>
              <a:t>T Distribution</a:t>
            </a:r>
          </a:p>
        </p:txBody>
      </p:sp>
      <p:sp>
        <p:nvSpPr>
          <p:cNvPr id="3" name="Content Placeholder 2">
            <a:extLst>
              <a:ext uri="{FF2B5EF4-FFF2-40B4-BE49-F238E27FC236}">
                <a16:creationId xmlns:a16="http://schemas.microsoft.com/office/drawing/2014/main" id="{A5F86A8C-6549-F6E1-4B2C-57922F2C3E17}"/>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It is a continuous distribution. The shape of the distribution is determined by one parameter called its degrees of freedom (</a:t>
            </a:r>
            <a:r>
              <a:rPr lang="en-GB" b="0" i="0" u="none" strike="noStrike" dirty="0" err="1">
                <a:solidFill>
                  <a:srgbClr val="000000"/>
                </a:solidFill>
                <a:effectLst/>
                <a:latin typeface="Source Sans Pro" panose="020B0503030403020204" pitchFamily="34" charset="0"/>
              </a:rPr>
              <a:t>df</a:t>
            </a:r>
            <a:r>
              <a:rPr lang="en-GB" b="0" i="0" u="none" strike="noStrike" dirty="0">
                <a:solidFill>
                  <a:srgbClr val="000000"/>
                </a:solidFill>
                <a:effectLst/>
                <a:latin typeface="Source Sans Pro" panose="020B0503030403020204" pitchFamily="34" charset="0"/>
              </a:rPr>
              <a:t>).</a:t>
            </a:r>
          </a:p>
          <a:p>
            <a:endParaRPr lang="en-GB" dirty="0">
              <a:solidFill>
                <a:srgbClr val="000000"/>
              </a:solidFill>
              <a:latin typeface="Source Sans Pro" panose="020B0503030403020204" pitchFamily="34" charset="0"/>
            </a:endParaRPr>
          </a:p>
          <a:p>
            <a:endParaRPr lang="en-GB" dirty="0"/>
          </a:p>
        </p:txBody>
      </p:sp>
      <p:pic>
        <p:nvPicPr>
          <p:cNvPr id="5" name="Picture 4">
            <a:extLst>
              <a:ext uri="{FF2B5EF4-FFF2-40B4-BE49-F238E27FC236}">
                <a16:creationId xmlns:a16="http://schemas.microsoft.com/office/drawing/2014/main" id="{D8D3D7BC-DCF0-6738-9FD2-4CB7D6F3CDFB}"/>
              </a:ext>
            </a:extLst>
          </p:cNvPr>
          <p:cNvPicPr>
            <a:picLocks noChangeAspect="1"/>
          </p:cNvPicPr>
          <p:nvPr/>
        </p:nvPicPr>
        <p:blipFill>
          <a:blip r:embed="rId2"/>
          <a:stretch>
            <a:fillRect/>
          </a:stretch>
        </p:blipFill>
        <p:spPr>
          <a:xfrm>
            <a:off x="1286852" y="3089189"/>
            <a:ext cx="8547067" cy="2057828"/>
          </a:xfrm>
          <a:prstGeom prst="rect">
            <a:avLst/>
          </a:prstGeom>
        </p:spPr>
      </p:pic>
    </p:spTree>
    <p:extLst>
      <p:ext uri="{BB962C8B-B14F-4D97-AF65-F5344CB8AC3E}">
        <p14:creationId xmlns:p14="http://schemas.microsoft.com/office/powerpoint/2010/main" val="258623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164E8D-C4DD-D544-F88A-9B4B131849E3}"/>
              </a:ext>
            </a:extLst>
          </p:cNvPr>
          <p:cNvGrpSpPr/>
          <p:nvPr/>
        </p:nvGrpSpPr>
        <p:grpSpPr>
          <a:xfrm>
            <a:off x="2018140" y="2389786"/>
            <a:ext cx="9003957" cy="3238500"/>
            <a:chOff x="2138062" y="1835150"/>
            <a:chExt cx="9003957" cy="3238500"/>
          </a:xfrm>
        </p:grpSpPr>
        <p:pic>
          <p:nvPicPr>
            <p:cNvPr id="3" name="Picture 2" descr="Graphical user interface, text, application&#10;&#10;Description automatically generated">
              <a:extLst>
                <a:ext uri="{FF2B5EF4-FFF2-40B4-BE49-F238E27FC236}">
                  <a16:creationId xmlns:a16="http://schemas.microsoft.com/office/drawing/2014/main" id="{BB1A9374-B2D3-7034-5971-6CF743FD32F1}"/>
                </a:ext>
              </a:extLst>
            </p:cNvPr>
            <p:cNvPicPr>
              <a:picLocks noChangeAspect="1"/>
            </p:cNvPicPr>
            <p:nvPr/>
          </p:nvPicPr>
          <p:blipFill>
            <a:blip r:embed="rId2"/>
            <a:stretch>
              <a:fillRect/>
            </a:stretch>
          </p:blipFill>
          <p:spPr>
            <a:xfrm>
              <a:off x="2138062" y="1835150"/>
              <a:ext cx="4851400" cy="31877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BCCCA6-36F5-7A10-EC98-6A8F36211A92}"/>
                </a:ext>
              </a:extLst>
            </p:cNvPr>
            <p:cNvPicPr>
              <a:picLocks noChangeAspect="1"/>
            </p:cNvPicPr>
            <p:nvPr/>
          </p:nvPicPr>
          <p:blipFill>
            <a:blip r:embed="rId3"/>
            <a:stretch>
              <a:fillRect/>
            </a:stretch>
          </p:blipFill>
          <p:spPr>
            <a:xfrm>
              <a:off x="7154219" y="1835150"/>
              <a:ext cx="3987800" cy="3238500"/>
            </a:xfrm>
            <a:prstGeom prst="rect">
              <a:avLst/>
            </a:prstGeom>
            <a:ln>
              <a:solidFill>
                <a:schemeClr val="accent1"/>
              </a:solidFill>
            </a:ln>
          </p:spPr>
        </p:pic>
      </p:grpSp>
      <p:sp>
        <p:nvSpPr>
          <p:cNvPr id="5" name="Title 2">
            <a:extLst>
              <a:ext uri="{FF2B5EF4-FFF2-40B4-BE49-F238E27FC236}">
                <a16:creationId xmlns:a16="http://schemas.microsoft.com/office/drawing/2014/main" id="{7AF0DA3F-D202-30EB-870F-ACEC6791E568}"/>
              </a:ext>
            </a:extLst>
          </p:cNvPr>
          <p:cNvSpPr>
            <a:spLocks noGrp="1"/>
          </p:cNvSpPr>
          <p:nvPr>
            <p:ph type="title"/>
          </p:nvPr>
        </p:nvSpPr>
        <p:spPr/>
        <p:txBody>
          <a:bodyPr>
            <a:normAutofit/>
          </a:bodyPr>
          <a:lstStyle/>
          <a:p>
            <a:r>
              <a:rPr lang="en-GB" sz="4000" i="0" u="none" strike="noStrike" dirty="0">
                <a:solidFill>
                  <a:srgbClr val="FF0000"/>
                </a:solidFill>
                <a:effectLst/>
                <a:latin typeface="Source Sans Pro" panose="020B0503030403020204" pitchFamily="34" charset="0"/>
              </a:rPr>
              <a:t> Finding An Area Under The T Distribution Curve</a:t>
            </a:r>
            <a:endParaRPr lang="en-GB" sz="4000" dirty="0">
              <a:solidFill>
                <a:srgbClr val="FF0000"/>
              </a:solidFill>
            </a:endParaRPr>
          </a:p>
        </p:txBody>
      </p:sp>
      <p:sp>
        <p:nvSpPr>
          <p:cNvPr id="6" name="TextBox 5">
            <a:extLst>
              <a:ext uri="{FF2B5EF4-FFF2-40B4-BE49-F238E27FC236}">
                <a16:creationId xmlns:a16="http://schemas.microsoft.com/office/drawing/2014/main" id="{D119347A-C795-512F-8537-24FEA519FB8D}"/>
              </a:ext>
            </a:extLst>
          </p:cNvPr>
          <p:cNvSpPr txBox="1"/>
          <p:nvPr/>
        </p:nvSpPr>
        <p:spPr>
          <a:xfrm>
            <a:off x="991175" y="1670905"/>
            <a:ext cx="2644346" cy="369332"/>
          </a:xfrm>
          <a:prstGeom prst="rect">
            <a:avLst/>
          </a:prstGeom>
          <a:noFill/>
        </p:spPr>
        <p:txBody>
          <a:bodyPr wrap="square" rtlCol="0">
            <a:spAutoFit/>
          </a:bodyPr>
          <a:lstStyle/>
          <a:p>
            <a:r>
              <a:rPr lang="en-GB" dirty="0"/>
              <a:t>Using TDIST macro</a:t>
            </a:r>
          </a:p>
        </p:txBody>
      </p:sp>
    </p:spTree>
    <p:extLst>
      <p:ext uri="{BB962C8B-B14F-4D97-AF65-F5344CB8AC3E}">
        <p14:creationId xmlns:p14="http://schemas.microsoft.com/office/powerpoint/2010/main" val="1658001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494</Words>
  <Application>Microsoft Macintosh PowerPoint</Application>
  <PresentationFormat>Widescreen</PresentationFormat>
  <Paragraphs>36</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Source Sans Pro</vt:lpstr>
      <vt:lpstr>Office Theme</vt:lpstr>
      <vt:lpstr>Chapter 7:  Distribution Derived From Normal Distribution</vt:lpstr>
      <vt:lpstr>Learning Objectives</vt:lpstr>
      <vt:lpstr>Chi-Squared Distribution</vt:lpstr>
      <vt:lpstr>Degrees of Freedom</vt:lpstr>
      <vt:lpstr>PowerPoint Presentation</vt:lpstr>
      <vt:lpstr> Finding An Area Under The Chi-squared Distribution Curve</vt:lpstr>
      <vt:lpstr>PowerPoint Presentation</vt:lpstr>
      <vt:lpstr>T Distribution</vt:lpstr>
      <vt:lpstr> Finding An Area Under The T Distribution Curve</vt:lpstr>
      <vt:lpstr>PowerPoint Presentation</vt:lpstr>
      <vt:lpstr>F Distribution</vt:lpstr>
      <vt:lpstr> Finding An Area Under The F Distribution Curve</vt:lpstr>
      <vt:lpstr>PowerPoint Presentation</vt:lpstr>
      <vt:lpstr>PowerPoint Presentation</vt:lpstr>
      <vt:lpstr>Seeing Is Believing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Nonnormal</dc:title>
  <dc:creator>Daryanto, Ahmad</dc:creator>
  <cp:lastModifiedBy>Daryanto, Ahmad</cp:lastModifiedBy>
  <cp:revision>21</cp:revision>
  <dcterms:created xsi:type="dcterms:W3CDTF">2022-12-04T08:50:52Z</dcterms:created>
  <dcterms:modified xsi:type="dcterms:W3CDTF">2023-09-05T13:52:47Z</dcterms:modified>
</cp:coreProperties>
</file>